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79" r:id="rId5"/>
    <p:sldId id="289" r:id="rId6"/>
    <p:sldId id="280" r:id="rId7"/>
    <p:sldId id="291" r:id="rId8"/>
    <p:sldId id="281" r:id="rId9"/>
    <p:sldId id="278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92" r:id="rId18"/>
    <p:sldId id="269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31E4-B968-4AF8-9D47-F064E03355E5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388-EAF1-49A3-85C4-66B9A32B1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31E4-B968-4AF8-9D47-F064E03355E5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388-EAF1-49A3-85C4-66B9A32B1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31E4-B968-4AF8-9D47-F064E03355E5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388-EAF1-49A3-85C4-66B9A32B1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31E4-B968-4AF8-9D47-F064E03355E5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388-EAF1-49A3-85C4-66B9A32B1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31E4-B968-4AF8-9D47-F064E03355E5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388-EAF1-49A3-85C4-66B9A32B1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31E4-B968-4AF8-9D47-F064E03355E5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388-EAF1-49A3-85C4-66B9A32B1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31E4-B968-4AF8-9D47-F064E03355E5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388-EAF1-49A3-85C4-66B9A32B1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31E4-B968-4AF8-9D47-F064E03355E5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388-EAF1-49A3-85C4-66B9A32B1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31E4-B968-4AF8-9D47-F064E03355E5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388-EAF1-49A3-85C4-66B9A32B1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31E4-B968-4AF8-9D47-F064E03355E5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388-EAF1-49A3-85C4-66B9A32B1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31E4-B968-4AF8-9D47-F064E03355E5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B388-EAF1-49A3-85C4-66B9A32B1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531E4-B968-4AF8-9D47-F064E03355E5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B388-EAF1-49A3-85C4-66B9A32B10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c.ru/u/390308-rise/540904-obshchestvennoe-mnenie-kogda-prislushivatsya-a-kogda-derzhatsya-podalsh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lobalinfo.info/vliyanie-informatsionnogo-prostranstva-na-obshhestvennoe-mneni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70D49E-0742-421E-A610-54CBB073A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DCA533-323B-42F0-B1E1-2502163A613B}"/>
              </a:ext>
            </a:extLst>
          </p:cNvPr>
          <p:cNvSpPr/>
          <p:nvPr/>
        </p:nvSpPr>
        <p:spPr>
          <a:xfrm>
            <a:off x="1331640" y="860519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Оценка и измерение общественного мнения.</a:t>
            </a:r>
            <a:endParaRPr lang="ru-RU" sz="3600" b="1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486636-78B9-47C4-834C-50983D8DD2B3}"/>
              </a:ext>
            </a:extLst>
          </p:cNvPr>
          <p:cNvSpPr/>
          <p:nvPr/>
        </p:nvSpPr>
        <p:spPr>
          <a:xfrm>
            <a:off x="2411760" y="2309971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400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Лекция №1: Общественное мнение </a:t>
            </a:r>
            <a:endParaRPr lang="en-US" sz="2400" kern="0" dirty="0">
              <a:solidFill>
                <a:srgbClr val="33339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lvl="0" algn="r" fontAlgn="base">
              <a:spcAft>
                <a:spcPct val="0"/>
              </a:spcAft>
            </a:pPr>
            <a:r>
              <a:rPr lang="ru-RU" sz="2400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как предмет изучения.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" y="0"/>
            <a:ext cx="913185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8CAE9E-938B-44B0-92B0-D7AD05A781E4}"/>
              </a:ext>
            </a:extLst>
          </p:cNvPr>
          <p:cNvSpPr/>
          <p:nvPr/>
        </p:nvSpPr>
        <p:spPr>
          <a:xfrm>
            <a:off x="685800" y="1412776"/>
            <a:ext cx="69825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дискуссионность обсуждаемых вопросов</a:t>
            </a:r>
            <a:r>
              <a:rPr lang="ru-RU" sz="2600" i="1" dirty="0">
                <a:solidFill>
                  <a:srgbClr val="002060"/>
                </a:solidFill>
                <a:latin typeface="Academy KZ" panose="020B0603050302020204" pitchFamily="34" charset="0"/>
              </a:rPr>
              <a:t>, т.е. предметом рассмотрения общественности становятся вопросы, допускающие многозначность толкования и различные оценочные суждения;</a:t>
            </a:r>
          </a:p>
          <a:p>
            <a:pPr lvl="0" algn="ctr"/>
            <a:endParaRPr lang="ru-RU" sz="26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необходимый уровень компетентности. </a:t>
            </a:r>
            <a:r>
              <a:rPr lang="ru-RU" sz="2600" i="1" dirty="0">
                <a:solidFill>
                  <a:srgbClr val="002060"/>
                </a:solidFill>
                <a:latin typeface="Academy KZ" panose="020B0603050302020204" pitchFamily="34" charset="0"/>
              </a:rPr>
              <a:t>Под этим подразумевается понимание общественностью содержания обсуждаемых проблем, ее осведомленность в данном вопросе.</a:t>
            </a:r>
          </a:p>
          <a:p>
            <a:pPr lvl="0" algn="ctr"/>
            <a:endParaRPr lang="ru-RU" sz="32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lvl="0" algn="ctr"/>
            <a:endParaRPr lang="ru-RU" sz="32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lvl="0" algn="ctr"/>
            <a:endParaRPr lang="ru-RU" sz="3200" i="1" dirty="0">
              <a:solidFill>
                <a:srgbClr val="002060"/>
              </a:solidFill>
              <a:latin typeface="Academy K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7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" y="0"/>
            <a:ext cx="913185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8CAE9E-938B-44B0-92B0-D7AD05A781E4}"/>
              </a:ext>
            </a:extLst>
          </p:cNvPr>
          <p:cNvSpPr/>
          <p:nvPr/>
        </p:nvSpPr>
        <p:spPr>
          <a:xfrm>
            <a:off x="323528" y="548680"/>
            <a:ext cx="763284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Основные признаки:</a:t>
            </a:r>
          </a:p>
          <a:p>
            <a:pPr lvl="0" algn="ctr"/>
            <a:endParaRPr lang="ru-RU" sz="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emy KZ" panose="020B0603050302020204" pitchFamily="34" charset="0"/>
            </a:endParaRP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2060"/>
                </a:solidFill>
                <a:latin typeface="Academy KZ" panose="020B0603050302020204" pitchFamily="34" charset="0"/>
              </a:rPr>
              <a:t>общественное мнение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включает не все точки зрения, имеющиеся у людей,</a:t>
            </a:r>
            <a:r>
              <a:rPr lang="ru-RU" sz="2400" i="1" dirty="0">
                <a:solidFill>
                  <a:srgbClr val="002060"/>
                </a:solidFill>
                <a:latin typeface="Academy KZ" panose="020B0603050302020204" pitchFamily="34" charset="0"/>
              </a:rPr>
              <a:t> а лишь связанные с изучаемой ситуацией; в отношении этой ситуации совокупность индивидов выступает как общность;</a:t>
            </a:r>
          </a:p>
          <a:p>
            <a:pPr lvl="0" algn="ctr"/>
            <a:endParaRPr lang="ru-RU" sz="8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2060"/>
                </a:solidFill>
                <a:latin typeface="Academy KZ" panose="020B0603050302020204" pitchFamily="34" charset="0"/>
              </a:rPr>
              <a:t>общественное мнение по конкретным вопросам в одной ситуации может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коренным образом отличаться от общественного мнения в другой ситуации</a:t>
            </a:r>
            <a:r>
              <a:rPr lang="ru-RU" sz="2400" i="1" dirty="0">
                <a:solidFill>
                  <a:srgbClr val="002060"/>
                </a:solidFill>
                <a:latin typeface="Academy KZ" panose="020B0603050302020204" pitchFamily="34" charset="0"/>
              </a:rPr>
              <a:t>;</a:t>
            </a:r>
          </a:p>
          <a:p>
            <a:pPr lvl="0" algn="ctr"/>
            <a:endParaRPr lang="ru-RU" sz="8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2060"/>
                </a:solidFill>
                <a:latin typeface="Academy KZ" panose="020B0603050302020204" pitchFamily="34" charset="0"/>
              </a:rPr>
              <a:t>общественным мнение становится лишь в случае его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публичного выражения</a:t>
            </a:r>
            <a:r>
              <a:rPr lang="ru-RU" sz="2400" i="1" dirty="0">
                <a:solidFill>
                  <a:srgbClr val="002060"/>
                </a:solidFill>
                <a:latin typeface="Academy KZ" panose="020B0603050302020204" pitchFamily="34" charset="0"/>
              </a:rPr>
              <a:t>, в противном случае оно остается индивидуальной точкой зрения отдельных людей;</a:t>
            </a:r>
          </a:p>
          <a:p>
            <a:pPr lvl="0" algn="ctr"/>
            <a:endParaRPr lang="ru-RU" sz="8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2060"/>
                </a:solidFill>
                <a:latin typeface="Academy KZ" panose="020B0603050302020204" pitchFamily="34" charset="0"/>
              </a:rPr>
              <a:t>общественное мнение должно обладать определенностью и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сохраняться на протяжении определенного периода времени</a:t>
            </a:r>
            <a:r>
              <a:rPr lang="ru-RU" sz="2400" i="1" dirty="0">
                <a:solidFill>
                  <a:srgbClr val="002060"/>
                </a:solidFill>
                <a:latin typeface="Academy KZ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74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" y="0"/>
            <a:ext cx="913185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8CAE9E-938B-44B0-92B0-D7AD05A781E4}"/>
              </a:ext>
            </a:extLst>
          </p:cNvPr>
          <p:cNvSpPr/>
          <p:nvPr/>
        </p:nvSpPr>
        <p:spPr>
          <a:xfrm>
            <a:off x="776672" y="2708920"/>
            <a:ext cx="698254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Academy KZ" panose="020B0603050302020204" pitchFamily="34" charset="0"/>
              </a:rPr>
              <a:t>Основными функциями общественного мнения являются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экспрессивная, консультативная и директивная функции.</a:t>
            </a:r>
          </a:p>
          <a:p>
            <a:pPr lvl="0" algn="ctr"/>
            <a:endParaRPr lang="ru-RU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emy KZ" panose="020B0603050302020204" pitchFamily="34" charset="0"/>
            </a:endParaRPr>
          </a:p>
          <a:p>
            <a:pPr lvl="0" algn="ctr"/>
            <a:endParaRPr lang="ru-RU" sz="32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lvl="0" algn="ctr"/>
            <a:endParaRPr lang="ru-RU" sz="32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lvl="0" algn="ctr"/>
            <a:endParaRPr lang="ru-RU" sz="3200" i="1" dirty="0">
              <a:solidFill>
                <a:srgbClr val="002060"/>
              </a:solidFill>
              <a:latin typeface="Academy K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97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" y="0"/>
            <a:ext cx="913185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8CAE9E-938B-44B0-92B0-D7AD05A781E4}"/>
              </a:ext>
            </a:extLst>
          </p:cNvPr>
          <p:cNvSpPr/>
          <p:nvPr/>
        </p:nvSpPr>
        <p:spPr>
          <a:xfrm>
            <a:off x="773426" y="1280387"/>
            <a:ext cx="6982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i="1" dirty="0">
                <a:solidFill>
                  <a:srgbClr val="002060"/>
                </a:solidFill>
                <a:latin typeface="Academy KZ" panose="020B0603050302020204" pitchFamily="34" charset="0"/>
              </a:rPr>
              <a:t>Важной функцией общественного мнения является </a:t>
            </a:r>
            <a:r>
              <a:rPr lang="ru-RU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экспрессивная функция </a:t>
            </a:r>
            <a:r>
              <a:rPr lang="ru-RU" sz="2600" i="1" dirty="0">
                <a:solidFill>
                  <a:srgbClr val="002060"/>
                </a:solidFill>
                <a:latin typeface="Academy KZ" panose="020B0603050302020204" pitchFamily="34" charset="0"/>
              </a:rPr>
              <a:t>— выражение определенной позиции общества по отношению к фактам и явлениям жизни общества. </a:t>
            </a:r>
          </a:p>
          <a:p>
            <a:pPr lvl="0" algn="ctr"/>
            <a:endParaRPr lang="ru-RU" sz="26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lvl="0" algn="ctr"/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Expressio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- лат. «выражение»</a:t>
            </a:r>
          </a:p>
          <a:p>
            <a:pPr lvl="0" algn="ctr"/>
            <a:endParaRPr lang="ru-RU" sz="26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lvl="0" algn="ctr"/>
            <a:r>
              <a:rPr lang="ru-RU" sz="2600" dirty="0">
                <a:solidFill>
                  <a:srgbClr val="002060"/>
                </a:solidFill>
                <a:latin typeface="Academy KZ" panose="020B0603050302020204" pitchFamily="34" charset="0"/>
              </a:rPr>
              <a:t>Общественное мнение всегда занимает определенную позицию по отношению к любым фактам и событиям в жизни общества, действиям различных институтов, лидеров государства</a:t>
            </a:r>
            <a:endParaRPr lang="ru-RU" sz="3200" i="1" dirty="0">
              <a:solidFill>
                <a:srgbClr val="002060"/>
              </a:solidFill>
              <a:latin typeface="Academy K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8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" y="0"/>
            <a:ext cx="913185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8CAE9E-938B-44B0-92B0-D7AD05A781E4}"/>
              </a:ext>
            </a:extLst>
          </p:cNvPr>
          <p:cNvSpPr/>
          <p:nvPr/>
        </p:nvSpPr>
        <p:spPr>
          <a:xfrm>
            <a:off x="773426" y="1280387"/>
            <a:ext cx="698254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Консультативная функция </a:t>
            </a:r>
            <a:r>
              <a:rPr lang="ru-RU" sz="2600" i="1" dirty="0">
                <a:solidFill>
                  <a:srgbClr val="002060"/>
                </a:solidFill>
                <a:latin typeface="Academy KZ" panose="020B0603050302020204" pitchFamily="34" charset="0"/>
              </a:rPr>
              <a:t>— </a:t>
            </a:r>
          </a:p>
          <a:p>
            <a:pPr lvl="0" algn="ctr"/>
            <a:r>
              <a:rPr lang="ru-RU" sz="2600" i="1" dirty="0">
                <a:solidFill>
                  <a:srgbClr val="002060"/>
                </a:solidFill>
                <a:latin typeface="Academy KZ" panose="020B0603050302020204" pitchFamily="34" charset="0"/>
              </a:rPr>
              <a:t>общественное мнение дает советы относительно способов разрешения тех или иных социальных, экономических, политических, идеологических, межгосударственных проблем. </a:t>
            </a:r>
          </a:p>
          <a:p>
            <a:pPr lvl="0" algn="ctr"/>
            <a:endParaRPr lang="ru-RU" sz="26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lvl="0" algn="ctr"/>
            <a:r>
              <a:rPr lang="ru-RU" sz="2600" dirty="0">
                <a:solidFill>
                  <a:srgbClr val="002060"/>
                </a:solidFill>
                <a:latin typeface="Academy KZ" panose="020B0603050302020204" pitchFamily="34" charset="0"/>
              </a:rPr>
              <a:t>Это мнение, будет справедливым, если, конечно, институты власти заинтересованы в таких советах. Прислушиваясь к ним, политические лидеры, группы, кланы вынуждены корректировать решения, методы управления.</a:t>
            </a:r>
            <a:endParaRPr lang="ru-RU" sz="3200" dirty="0">
              <a:solidFill>
                <a:srgbClr val="002060"/>
              </a:solidFill>
              <a:latin typeface="Academy K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8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" y="0"/>
            <a:ext cx="913185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8CAE9E-938B-44B0-92B0-D7AD05A781E4}"/>
              </a:ext>
            </a:extLst>
          </p:cNvPr>
          <p:cNvSpPr/>
          <p:nvPr/>
        </p:nvSpPr>
        <p:spPr>
          <a:xfrm>
            <a:off x="789856" y="1553736"/>
            <a:ext cx="69825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Директивная функция </a:t>
            </a:r>
            <a:r>
              <a:rPr lang="ru-RU" sz="2600" i="1" dirty="0">
                <a:solidFill>
                  <a:srgbClr val="002060"/>
                </a:solidFill>
                <a:latin typeface="Academy KZ" panose="020B0603050302020204" pitchFamily="34" charset="0"/>
              </a:rPr>
              <a:t>общественного мнения проявляется в том, что общественность выносит решения по тем или иным проблемам социальной жизни, имеющие императивный характер, например волеизъявление народа во время выборов, референдумов. </a:t>
            </a:r>
          </a:p>
          <a:p>
            <a:pPr lvl="0" algn="ctr"/>
            <a:endParaRPr lang="ru-RU" sz="26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lvl="0" algn="ctr"/>
            <a:r>
              <a:rPr lang="ru-RU" sz="2600" dirty="0">
                <a:solidFill>
                  <a:srgbClr val="002060"/>
                </a:solidFill>
                <a:latin typeface="Academy KZ" panose="020B0603050302020204" pitchFamily="34" charset="0"/>
              </a:rPr>
              <a:t>Народ в данных случаях не только дает мандат доверия тому или иному лидеру, но и высказывает свое мнение.</a:t>
            </a:r>
            <a:endParaRPr lang="ru-RU" sz="3200" dirty="0">
              <a:solidFill>
                <a:srgbClr val="002060"/>
              </a:solidFill>
              <a:latin typeface="Academy K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41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" y="0"/>
            <a:ext cx="913185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8CAE9E-938B-44B0-92B0-D7AD05A781E4}"/>
              </a:ext>
            </a:extLst>
          </p:cNvPr>
          <p:cNvSpPr/>
          <p:nvPr/>
        </p:nvSpPr>
        <p:spPr>
          <a:xfrm>
            <a:off x="756184" y="2422050"/>
            <a:ext cx="69825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Субъектом</a:t>
            </a:r>
            <a:r>
              <a:rPr lang="ru-RU" sz="2800" dirty="0">
                <a:solidFill>
                  <a:srgbClr val="002060"/>
                </a:solidFill>
                <a:latin typeface="Academy KZ" panose="020B0603050302020204" pitchFamily="34" charset="0"/>
              </a:rPr>
              <a:t> общественного мнения являются общности различного уровня, 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  <a:latin typeface="Academy KZ" panose="020B0603050302020204" pitchFamily="34" charset="0"/>
              </a:rPr>
              <a:t>а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объектом</a:t>
            </a:r>
            <a:r>
              <a:rPr lang="ru-RU" sz="2800" dirty="0">
                <a:solidFill>
                  <a:srgbClr val="002060"/>
                </a:solidFill>
                <a:latin typeface="Academy KZ" panose="020B0603050302020204" pitchFamily="34" charset="0"/>
              </a:rPr>
              <a:t> — событие, явление, процесс, социальный факт.</a:t>
            </a:r>
            <a:endParaRPr lang="ru-RU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emy KZ" panose="020B0603050302020204" pitchFamily="34" charset="0"/>
            </a:endParaRPr>
          </a:p>
          <a:p>
            <a:pPr lvl="0" algn="ctr"/>
            <a:endParaRPr lang="ru-RU" sz="32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lvl="0" algn="ctr"/>
            <a:endParaRPr lang="ru-RU" sz="32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lvl="0" algn="ctr"/>
            <a:endParaRPr lang="ru-RU" sz="3200" i="1" dirty="0">
              <a:solidFill>
                <a:srgbClr val="002060"/>
              </a:solidFill>
              <a:latin typeface="Academy K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644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0" y="-32859"/>
            <a:ext cx="913185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8CAE9E-938B-44B0-92B0-D7AD05A781E4}"/>
              </a:ext>
            </a:extLst>
          </p:cNvPr>
          <p:cNvSpPr/>
          <p:nvPr/>
        </p:nvSpPr>
        <p:spPr>
          <a:xfrm>
            <a:off x="1371600" y="2276872"/>
            <a:ext cx="59367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Вопрос № 3:</a:t>
            </a:r>
          </a:p>
          <a:p>
            <a:pPr lvl="0" algn="ctr" fontAlgn="base">
              <a:spcAft>
                <a:spcPct val="0"/>
              </a:spcAft>
              <a:defRPr/>
            </a:pPr>
            <a:endParaRPr lang="ru-RU" dirty="0">
              <a:solidFill>
                <a:srgbClr val="002060"/>
              </a:solidFill>
              <a:latin typeface="Arial" charset="0"/>
            </a:endParaRPr>
          </a:p>
          <a:p>
            <a:pPr lvl="0" algn="ctr" fontAlgn="base">
              <a:spcAft>
                <a:spcPct val="0"/>
              </a:spcAft>
              <a:defRPr/>
            </a:pPr>
            <a:r>
              <a:rPr lang="ru-RU" sz="3400" dirty="0">
                <a:solidFill>
                  <a:srgbClr val="002060"/>
                </a:solidFill>
                <a:latin typeface="Academy.kz" pitchFamily="2" charset="0"/>
              </a:rPr>
              <a:t>Являются ли </a:t>
            </a:r>
            <a:r>
              <a:rPr lang="ru-RU" sz="3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.kz" pitchFamily="2" charset="0"/>
              </a:rPr>
              <a:t>масс-медиа</a:t>
            </a:r>
            <a:r>
              <a:rPr lang="ru-RU" sz="3400" dirty="0">
                <a:solidFill>
                  <a:srgbClr val="002060"/>
                </a:solidFill>
                <a:latin typeface="Academy.kz" pitchFamily="2" charset="0"/>
              </a:rPr>
              <a:t> общественным мнением ???</a:t>
            </a:r>
          </a:p>
        </p:txBody>
      </p:sp>
    </p:spTree>
    <p:extLst>
      <p:ext uri="{BB962C8B-B14F-4D97-AF65-F5344CB8AC3E}">
        <p14:creationId xmlns:p14="http://schemas.microsoft.com/office/powerpoint/2010/main" val="1979591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" y="0"/>
            <a:ext cx="913185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F84F09-CA0A-48E7-AFDC-CD78DB792A3B}"/>
              </a:ext>
            </a:extLst>
          </p:cNvPr>
          <p:cNvSpPr/>
          <p:nvPr/>
        </p:nvSpPr>
        <p:spPr>
          <a:xfrm>
            <a:off x="1043608" y="1545173"/>
            <a:ext cx="66247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Задание: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Academy KZ" panose="020B0603050302020204" pitchFamily="34" charset="0"/>
              </a:rPr>
              <a:t>Назовите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5 сфер (отраслей), </a:t>
            </a:r>
            <a:r>
              <a:rPr lang="ru-RU" sz="2800" dirty="0">
                <a:solidFill>
                  <a:srgbClr val="002060"/>
                </a:solidFill>
                <a:latin typeface="Academy KZ" panose="020B0603050302020204" pitchFamily="34" charset="0"/>
              </a:rPr>
              <a:t>где необходимо изучение общественного мнения…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latin typeface="Academy KZ" panose="020B0603050302020204" pitchFamily="34" charset="0"/>
              </a:rPr>
              <a:t>2. Приведите аргументы…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latin typeface="Academy KZ" panose="020B0603050302020204" pitchFamily="34" charset="0"/>
              </a:rPr>
              <a:t>Задание выполняется в виде презентации.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2363464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" y="0"/>
            <a:ext cx="913185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83CD8A-1C8A-4D5D-A533-FB492744EB06}"/>
              </a:ext>
            </a:extLst>
          </p:cNvPr>
          <p:cNvSpPr/>
          <p:nvPr/>
        </p:nvSpPr>
        <p:spPr>
          <a:xfrm>
            <a:off x="400000" y="1178743"/>
            <a:ext cx="76283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24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pPr lvl="0" algn="ctr" fontAlgn="base">
              <a:spcAft>
                <a:spcPct val="0"/>
              </a:spcAft>
              <a:defRPr/>
            </a:pPr>
            <a:endParaRPr lang="ru-RU" sz="1200" b="1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Aft>
                <a:spcPct val="0"/>
              </a:spcAft>
              <a:defRPr/>
            </a:pPr>
            <a:endParaRPr lang="ru-RU" sz="1200" b="1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 fontAlgn="base">
              <a:spcAft>
                <a:spcPct val="0"/>
              </a:spcAft>
              <a:buAutoNum type="arabicPeriod"/>
              <a:defRPr/>
            </a:pPr>
            <a:r>
              <a:rPr lang="ru-RU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Алешина И., Паблик Рилейшнз для менеджеров и </a:t>
            </a:r>
            <a:r>
              <a:rPr lang="ru-RU" sz="2400" i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маркетеров</a:t>
            </a:r>
            <a:r>
              <a:rPr lang="ru-RU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– М.: Гном-Пресс, 1997 </a:t>
            </a:r>
          </a:p>
          <a:p>
            <a:pPr marL="457200" lvl="0" indent="-457200" algn="ctr" fontAlgn="base">
              <a:spcAft>
                <a:spcPct val="0"/>
              </a:spcAft>
              <a:buAutoNum type="arabicPeriod"/>
              <a:defRPr/>
            </a:pPr>
            <a:r>
              <a:rPr lang="ru-RU" sz="8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fontAlgn="base">
              <a:spcAft>
                <a:spcPct val="0"/>
              </a:spcAft>
              <a:defRPr/>
            </a:pPr>
            <a:r>
              <a:rPr lang="ru-RU" sz="24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мнение. Когда прислушиваться, а когда держаться подальше? — RISE на vc.ru // </a:t>
            </a:r>
            <a:r>
              <a:rPr lang="en-US" sz="2400" i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https://vc.ru/u/390308-rise/540904-obshchestvennoe-mnenie-kogda-prislushivatsya-a-kogda-derzhatsya-podalshe</a:t>
            </a:r>
            <a:r>
              <a:rPr lang="ru-RU" sz="2400" i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fontAlgn="base">
              <a:spcAft>
                <a:spcPct val="0"/>
              </a:spcAft>
              <a:defRPr/>
            </a:pPr>
            <a:endParaRPr lang="ru-RU" sz="800" i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Aft>
                <a:spcPct val="0"/>
              </a:spcAft>
              <a:defRPr/>
            </a:pPr>
            <a:r>
              <a:rPr lang="ru-RU" sz="24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Интернет переписывает правила </a:t>
            </a:r>
          </a:p>
          <a:p>
            <a:pPr lvl="0" algn="ctr" fontAlgn="base">
              <a:spcAft>
                <a:spcPct val="0"/>
              </a:spcAft>
              <a:defRPr/>
            </a:pPr>
            <a:r>
              <a:rPr lang="ru-RU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мнения //  </a:t>
            </a:r>
            <a:r>
              <a:rPr lang="en-US" sz="2400" i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https://globalinfo.info/vliyanie-informatsionnogo-prostranstva-na-obshhestvennoe-mnenie/</a:t>
            </a:r>
            <a:r>
              <a:rPr lang="ru-RU" sz="2400" i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kern="0" dirty="0">
              <a:solidFill>
                <a:schemeClr val="tx2">
                  <a:lumMod val="75000"/>
                </a:schemeClr>
              </a:solidFill>
              <a:latin typeface="Academy K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0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33086F-A0BE-43A5-9AB1-03454A720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" y="0"/>
            <a:ext cx="913185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8CAE9E-938B-44B0-92B0-D7AD05A781E4}"/>
              </a:ext>
            </a:extLst>
          </p:cNvPr>
          <p:cNvSpPr/>
          <p:nvPr/>
        </p:nvSpPr>
        <p:spPr>
          <a:xfrm>
            <a:off x="1371600" y="2276872"/>
            <a:ext cx="593670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Вопрос № 1:</a:t>
            </a:r>
          </a:p>
          <a:p>
            <a:pPr lvl="0" algn="ctr" fontAlgn="base">
              <a:spcAft>
                <a:spcPct val="0"/>
              </a:spcAft>
              <a:defRPr/>
            </a:pPr>
            <a:endParaRPr lang="ru-RU" dirty="0">
              <a:solidFill>
                <a:srgbClr val="002060"/>
              </a:solidFill>
              <a:latin typeface="Arial" charset="0"/>
            </a:endParaRPr>
          </a:p>
          <a:p>
            <a:pPr lvl="0" algn="ctr" fontAlgn="base">
              <a:spcAft>
                <a:spcPct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Academy.kz" pitchFamily="2" charset="0"/>
              </a:rPr>
              <a:t>Какая разница между 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.kz" pitchFamily="2" charset="0"/>
              </a:rPr>
              <a:t>«общественным мнением» </a:t>
            </a:r>
            <a:r>
              <a:rPr lang="ru-RU" sz="3200" dirty="0">
                <a:solidFill>
                  <a:srgbClr val="002060"/>
                </a:solidFill>
                <a:latin typeface="Academy.kz" pitchFamily="2" charset="0"/>
              </a:rPr>
              <a:t>и 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.kz" pitchFamily="2" charset="0"/>
              </a:rPr>
              <a:t>«мнением» </a:t>
            </a:r>
            <a:r>
              <a:rPr lang="ru-RU" sz="3200" dirty="0">
                <a:solidFill>
                  <a:srgbClr val="002060"/>
                </a:solidFill>
                <a:latin typeface="Academy.kz" pitchFamily="2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92257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" y="0"/>
            <a:ext cx="913185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8CAE9E-938B-44B0-92B0-D7AD05A781E4}"/>
              </a:ext>
            </a:extLst>
          </p:cNvPr>
          <p:cNvSpPr/>
          <p:nvPr/>
        </p:nvSpPr>
        <p:spPr>
          <a:xfrm>
            <a:off x="672616" y="2808982"/>
            <a:ext cx="6982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Мнение </a:t>
            </a:r>
            <a:r>
              <a:rPr lang="ru-RU" sz="3200" i="1" dirty="0">
                <a:solidFill>
                  <a:srgbClr val="002060"/>
                </a:solidFill>
                <a:latin typeface="Academy KZ" panose="020B0603050302020204" pitchFamily="34" charset="0"/>
              </a:rPr>
              <a:t>– это выраженное отношение </a:t>
            </a:r>
          </a:p>
          <a:p>
            <a:pPr lvl="0" algn="ctr"/>
            <a:r>
              <a:rPr lang="ru-RU" sz="3200" i="1" dirty="0">
                <a:solidFill>
                  <a:srgbClr val="002060"/>
                </a:solidFill>
                <a:latin typeface="Academy KZ" panose="020B0603050302020204" pitchFamily="34" charset="0"/>
              </a:rPr>
              <a:t>по какому-либо вопросу. </a:t>
            </a:r>
          </a:p>
        </p:txBody>
      </p:sp>
    </p:spTree>
    <p:extLst>
      <p:ext uri="{BB962C8B-B14F-4D97-AF65-F5344CB8AC3E}">
        <p14:creationId xmlns:p14="http://schemas.microsoft.com/office/powerpoint/2010/main" val="36309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" y="0"/>
            <a:ext cx="913185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674C90-C93D-4308-8C02-0E8674F7F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46026"/>
            <a:ext cx="7772400" cy="46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" y="0"/>
            <a:ext cx="913185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8CAE9E-938B-44B0-92B0-D7AD05A781E4}"/>
              </a:ext>
            </a:extLst>
          </p:cNvPr>
          <p:cNvSpPr/>
          <p:nvPr/>
        </p:nvSpPr>
        <p:spPr>
          <a:xfrm>
            <a:off x="790870" y="2136338"/>
            <a:ext cx="6982544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7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Общественное мнение </a:t>
            </a:r>
            <a:r>
              <a:rPr lang="ru-RU" sz="2700" i="1" dirty="0">
                <a:solidFill>
                  <a:srgbClr val="002060"/>
                </a:solidFill>
                <a:latin typeface="Academy KZ" panose="020B0603050302020204" pitchFamily="34" charset="0"/>
              </a:rPr>
              <a:t>— это совокупность многих индивидуальных мнений по конкретному вопросу, затрагивающему группу людей.</a:t>
            </a:r>
          </a:p>
          <a:p>
            <a:pPr lvl="0" algn="ctr"/>
            <a:endParaRPr lang="ru-RU" sz="27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lvl="0" algn="ctr"/>
            <a:r>
              <a:rPr lang="ru-RU" sz="2700" i="1" dirty="0">
                <a:solidFill>
                  <a:srgbClr val="002060"/>
                </a:solidFill>
                <a:latin typeface="Academy KZ" panose="020B0603050302020204" pitchFamily="34" charset="0"/>
              </a:rPr>
              <a:t>Общественное мнение — это </a:t>
            </a:r>
            <a:r>
              <a:rPr lang="ru-RU" sz="27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консенсус</a:t>
            </a:r>
            <a:r>
              <a:rPr lang="ru-RU" sz="2700" i="1" dirty="0">
                <a:solidFill>
                  <a:srgbClr val="002060"/>
                </a:solidFill>
                <a:latin typeface="Academy KZ" panose="020B0603050302020204" pitchFamily="34" charset="0"/>
              </a:rPr>
              <a:t>.</a:t>
            </a:r>
          </a:p>
          <a:p>
            <a:pPr lvl="0" algn="ctr"/>
            <a:endParaRPr lang="ru-RU" sz="3200" i="1" dirty="0">
              <a:solidFill>
                <a:srgbClr val="002060"/>
              </a:solidFill>
              <a:latin typeface="Academy K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1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" y="0"/>
            <a:ext cx="913185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3F20F6-CF8C-4487-92E4-62EA7B398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548680"/>
            <a:ext cx="7086600" cy="594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7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0" y="-32859"/>
            <a:ext cx="913185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8CAE9E-938B-44B0-92B0-D7AD05A781E4}"/>
              </a:ext>
            </a:extLst>
          </p:cNvPr>
          <p:cNvSpPr/>
          <p:nvPr/>
        </p:nvSpPr>
        <p:spPr>
          <a:xfrm>
            <a:off x="1371600" y="2276872"/>
            <a:ext cx="59367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Вопрос № 2:</a:t>
            </a:r>
          </a:p>
          <a:p>
            <a:pPr lvl="0" algn="ctr" fontAlgn="base">
              <a:spcAft>
                <a:spcPct val="0"/>
              </a:spcAft>
              <a:defRPr/>
            </a:pPr>
            <a:endParaRPr lang="ru-RU" dirty="0">
              <a:solidFill>
                <a:srgbClr val="002060"/>
              </a:solidFill>
              <a:latin typeface="Arial" charset="0"/>
            </a:endParaRPr>
          </a:p>
          <a:p>
            <a:pPr lvl="0" algn="ctr" fontAlgn="base">
              <a:spcAft>
                <a:spcPct val="0"/>
              </a:spcAft>
              <a:defRPr/>
            </a:pPr>
            <a:r>
              <a:rPr lang="ru-RU" sz="3400" dirty="0">
                <a:solidFill>
                  <a:srgbClr val="002060"/>
                </a:solidFill>
                <a:latin typeface="Academy.kz" pitchFamily="2" charset="0"/>
              </a:rPr>
              <a:t>Когда </a:t>
            </a:r>
            <a:r>
              <a:rPr lang="ru-RU" sz="3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.kz" pitchFamily="2" charset="0"/>
              </a:rPr>
              <a:t>мнение</a:t>
            </a:r>
            <a:r>
              <a:rPr lang="ru-RU" sz="3400" dirty="0">
                <a:solidFill>
                  <a:srgbClr val="002060"/>
                </a:solidFill>
                <a:latin typeface="Academy.kz" pitchFamily="2" charset="0"/>
              </a:rPr>
              <a:t> становится </a:t>
            </a:r>
            <a:r>
              <a:rPr lang="ru-RU" sz="3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.kz" pitchFamily="2" charset="0"/>
              </a:rPr>
              <a:t>общественным</a:t>
            </a:r>
            <a:r>
              <a:rPr lang="ru-RU" sz="3400" dirty="0">
                <a:solidFill>
                  <a:srgbClr val="002060"/>
                </a:solidFill>
                <a:latin typeface="Academy.kz" pitchFamily="2" charset="0"/>
              </a:rPr>
              <a:t> ???</a:t>
            </a:r>
          </a:p>
        </p:txBody>
      </p:sp>
    </p:spTree>
    <p:extLst>
      <p:ext uri="{BB962C8B-B14F-4D97-AF65-F5344CB8AC3E}">
        <p14:creationId xmlns:p14="http://schemas.microsoft.com/office/powerpoint/2010/main" val="370634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" y="0"/>
            <a:ext cx="913185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8CAE9E-938B-44B0-92B0-D7AD05A781E4}"/>
              </a:ext>
            </a:extLst>
          </p:cNvPr>
          <p:cNvSpPr/>
          <p:nvPr/>
        </p:nvSpPr>
        <p:spPr>
          <a:xfrm>
            <a:off x="539552" y="980728"/>
            <a:ext cx="7305871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Academy KZ" panose="020B0603050302020204" pitchFamily="34" charset="0"/>
              </a:rPr>
              <a:t>Общественное мнение – это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далеко не любое </a:t>
            </a:r>
            <a:r>
              <a:rPr lang="ru-RU" sz="2800" dirty="0">
                <a:solidFill>
                  <a:srgbClr val="002060"/>
                </a:solidFill>
                <a:latin typeface="Academy KZ" panose="020B0603050302020204" pitchFamily="34" charset="0"/>
              </a:rPr>
              <a:t>мнение.</a:t>
            </a:r>
          </a:p>
          <a:p>
            <a:pPr lvl="0" algn="ctr"/>
            <a:endParaRPr lang="ru-RU" sz="32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lvl="0" algn="ctr"/>
            <a:r>
              <a:rPr lang="ru-RU" sz="2600" i="1" dirty="0">
                <a:solidFill>
                  <a:srgbClr val="002060"/>
                </a:solidFill>
                <a:latin typeface="Academy KZ" panose="020B0603050302020204" pitchFamily="34" charset="0"/>
              </a:rPr>
              <a:t>Социологи отмечают три необходимых условия функционирования и развития общественного мнения:</a:t>
            </a:r>
          </a:p>
          <a:p>
            <a:pPr lvl="0" algn="ctr"/>
            <a:endParaRPr lang="ru-RU" sz="8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KZ" panose="020B0603050302020204" pitchFamily="34" charset="0"/>
              </a:rPr>
              <a:t>общественная значимость, актуальность проблемы, темы, события. </a:t>
            </a:r>
            <a:r>
              <a:rPr lang="ru-RU" sz="2600" i="1" dirty="0">
                <a:solidFill>
                  <a:srgbClr val="002060"/>
                </a:solidFill>
                <a:latin typeface="Academy KZ" panose="020B0603050302020204" pitchFamily="34" charset="0"/>
              </a:rPr>
              <a:t>Это означает, что общественное мнение может формироваться только в отношении тех вопросов, которые затрагивают экономические, политические и духовные интересы многих людей и имеют для них важное практическое значение;</a:t>
            </a:r>
          </a:p>
          <a:p>
            <a:pPr lvl="0" algn="ctr"/>
            <a:endParaRPr lang="ru-RU" sz="26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lvl="0" algn="ctr"/>
            <a:endParaRPr lang="ru-RU" sz="3200" i="1" dirty="0">
              <a:solidFill>
                <a:srgbClr val="002060"/>
              </a:solidFill>
              <a:latin typeface="Academy KZ" panose="020B0603050302020204" pitchFamily="34" charset="0"/>
            </a:endParaRPr>
          </a:p>
          <a:p>
            <a:pPr lvl="0" algn="ctr"/>
            <a:endParaRPr lang="ru-RU" sz="3200" i="1" dirty="0">
              <a:solidFill>
                <a:srgbClr val="002060"/>
              </a:solidFill>
              <a:latin typeface="Academy K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51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556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Academy KZ</vt:lpstr>
      <vt:lpstr>Academy.kz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Romeo1994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Arman</dc:creator>
  <cp:lastModifiedBy>kudabay.arman@inbox.ru</cp:lastModifiedBy>
  <cp:revision>52</cp:revision>
  <dcterms:created xsi:type="dcterms:W3CDTF">2021-10-21T13:46:26Z</dcterms:created>
  <dcterms:modified xsi:type="dcterms:W3CDTF">2024-01-25T18:14:59Z</dcterms:modified>
</cp:coreProperties>
</file>